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  <p:sldMasterId id="2147483671" r:id="rId3"/>
  </p:sldMasterIdLst>
  <p:notesMasterIdLst>
    <p:notesMasterId r:id="rId16"/>
  </p:notesMasterIdLst>
  <p:sldIdLst>
    <p:sldId id="256" r:id="rId4"/>
    <p:sldId id="257" r:id="rId5"/>
    <p:sldId id="264" r:id="rId6"/>
    <p:sldId id="265" r:id="rId7"/>
    <p:sldId id="27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83A"/>
    <a:srgbClr val="8D437D"/>
    <a:srgbClr val="FF6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4419" autoAdjust="0"/>
  </p:normalViewPr>
  <p:slideViewPr>
    <p:cSldViewPr snapToGrid="0">
      <p:cViewPr varScale="1">
        <p:scale>
          <a:sx n="60" d="100"/>
          <a:sy n="60" d="100"/>
        </p:scale>
        <p:origin x="24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11E6B-4A65-4143-94E6-8B5AC0124B12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40B5F-7899-4BE5-B360-C641FD67F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63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0B5F-7899-4BE5-B360-C641FD67FA7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7012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20FB5-4D07-4BD6-99D2-1F83287C3B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6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20FB5-4D07-4BD6-99D2-1F83287C3B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3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20FB5-4D07-4BD6-99D2-1F83287C3B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8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0B5F-7899-4BE5-B360-C641FD67FA7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03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82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488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20FB5-4D07-4BD6-99D2-1F83287C3B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54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0FB5-4D07-4BD6-99D2-1F83287C3B0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57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20FB5-4D07-4BD6-99D2-1F83287C3B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54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20FB5-4D07-4BD6-99D2-1F83287C3B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20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20FB5-4D07-4BD6-99D2-1F83287C3B0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0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form 5"/>
          <p:cNvSpPr/>
          <p:nvPr userDrawn="1"/>
        </p:nvSpPr>
        <p:spPr>
          <a:xfrm rot="16200000">
            <a:off x="2996078" y="-2091000"/>
            <a:ext cx="6199847" cy="11040000"/>
          </a:xfrm>
          <a:custGeom>
            <a:avLst/>
            <a:gdLst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5214367 h 8280000"/>
              <a:gd name="connsiteX3" fmla="*/ 6131266 w 6131266"/>
              <a:gd name="connsiteY3" fmla="*/ 5214367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5214367 h 8280000"/>
              <a:gd name="connsiteX3" fmla="*/ 6131266 w 6131266"/>
              <a:gd name="connsiteY3" fmla="*/ 2302355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1943628 h 8280000"/>
              <a:gd name="connsiteX3" fmla="*/ 6131266 w 6131266"/>
              <a:gd name="connsiteY3" fmla="*/ 2302355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1266" h="8280000">
                <a:moveTo>
                  <a:pt x="0" y="0"/>
                </a:moveTo>
                <a:lnTo>
                  <a:pt x="5239105" y="0"/>
                </a:lnTo>
                <a:lnTo>
                  <a:pt x="5239105" y="1943628"/>
                </a:lnTo>
                <a:lnTo>
                  <a:pt x="6131266" y="2302355"/>
                </a:lnTo>
                <a:lnTo>
                  <a:pt x="6131266" y="8280000"/>
                </a:lnTo>
                <a:lnTo>
                  <a:pt x="0" y="82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1" y="303204"/>
            <a:ext cx="1738633" cy="64764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398" y="3478426"/>
            <a:ext cx="10353207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 smtClean="0"/>
              <a:t>Klik for at redigere</a:t>
            </a:r>
            <a:endParaRPr lang="da-DK" noProof="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1780133"/>
            <a:ext cx="103632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noProof="0" dirty="0" smtClean="0"/>
              <a:t>Klik for at redigere</a:t>
            </a:r>
            <a:endParaRPr lang="da-DK" noProof="0" dirty="0"/>
          </a:p>
        </p:txBody>
      </p:sp>
      <p:sp>
        <p:nvSpPr>
          <p:cNvPr id="12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926364" y="5732886"/>
            <a:ext cx="1034328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925918" y="5963476"/>
            <a:ext cx="10343733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17. september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5773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form 5"/>
          <p:cNvSpPr/>
          <p:nvPr userDrawn="1"/>
        </p:nvSpPr>
        <p:spPr>
          <a:xfrm rot="16200000">
            <a:off x="2996078" y="-2091000"/>
            <a:ext cx="6199847" cy="11040000"/>
          </a:xfrm>
          <a:custGeom>
            <a:avLst/>
            <a:gdLst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5214367 h 8280000"/>
              <a:gd name="connsiteX3" fmla="*/ 6131266 w 6131266"/>
              <a:gd name="connsiteY3" fmla="*/ 5214367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5214367 h 8280000"/>
              <a:gd name="connsiteX3" fmla="*/ 6131266 w 6131266"/>
              <a:gd name="connsiteY3" fmla="*/ 2302355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  <a:gd name="connsiteX0" fmla="*/ 0 w 6131266"/>
              <a:gd name="connsiteY0" fmla="*/ 0 h 8280000"/>
              <a:gd name="connsiteX1" fmla="*/ 5239105 w 6131266"/>
              <a:gd name="connsiteY1" fmla="*/ 0 h 8280000"/>
              <a:gd name="connsiteX2" fmla="*/ 5239105 w 6131266"/>
              <a:gd name="connsiteY2" fmla="*/ 1943628 h 8280000"/>
              <a:gd name="connsiteX3" fmla="*/ 6131266 w 6131266"/>
              <a:gd name="connsiteY3" fmla="*/ 2302355 h 8280000"/>
              <a:gd name="connsiteX4" fmla="*/ 6131266 w 6131266"/>
              <a:gd name="connsiteY4" fmla="*/ 8280000 h 8280000"/>
              <a:gd name="connsiteX5" fmla="*/ 0 w 6131266"/>
              <a:gd name="connsiteY5" fmla="*/ 8280000 h 8280000"/>
              <a:gd name="connsiteX6" fmla="*/ 0 w 6131266"/>
              <a:gd name="connsiteY6" fmla="*/ 0 h 82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1266" h="8280000">
                <a:moveTo>
                  <a:pt x="0" y="0"/>
                </a:moveTo>
                <a:lnTo>
                  <a:pt x="5239105" y="0"/>
                </a:lnTo>
                <a:lnTo>
                  <a:pt x="5239105" y="1943628"/>
                </a:lnTo>
                <a:lnTo>
                  <a:pt x="6131266" y="2302355"/>
                </a:lnTo>
                <a:lnTo>
                  <a:pt x="6131266" y="8280000"/>
                </a:lnTo>
                <a:lnTo>
                  <a:pt x="0" y="8280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>
              <a:duotone>
                <a:prstClr val="black"/>
                <a:srgbClr val="2E9BF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398" y="3478426"/>
            <a:ext cx="10353207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1780133"/>
            <a:ext cx="10363200" cy="1441320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6" y="325040"/>
            <a:ext cx="2323379" cy="647641"/>
          </a:xfrm>
          <a:prstGeom prst="rect">
            <a:avLst/>
          </a:prstGeom>
        </p:spPr>
      </p:pic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926364" y="5732886"/>
            <a:ext cx="1034328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sp>
        <p:nvSpPr>
          <p:cNvPr id="15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925918" y="5963476"/>
            <a:ext cx="10343733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17. september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35810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97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29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09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00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751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223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482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015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47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930923"/>
            <a:ext cx="11040000" cy="3960000"/>
          </a:xfrm>
        </p:spPr>
        <p:txBody>
          <a:bodyPr/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6000" y="943054"/>
            <a:ext cx="1104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4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8739396" y="61478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17. september 2020</a:t>
            </a:r>
            <a:endParaRPr lang="da-DK" dirty="0"/>
          </a:p>
        </p:txBody>
      </p:sp>
      <p:sp>
        <p:nvSpPr>
          <p:cNvPr id="15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7804" y="6147899"/>
            <a:ext cx="809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4025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14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244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924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42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6294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6440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627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779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36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295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m.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76000" y="2297928"/>
            <a:ext cx="11040000" cy="3585044"/>
          </a:xfrm>
        </p:spPr>
        <p:txBody>
          <a:bodyPr/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735853"/>
            <a:ext cx="11040000" cy="363681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200" i="1"/>
            </a:lvl1pPr>
            <a:lvl2pPr marL="255588" indent="0">
              <a:buFontTx/>
              <a:buNone/>
              <a:defRPr/>
            </a:lvl2pPr>
            <a:lvl3pPr marL="547688" indent="0">
              <a:buFontTx/>
              <a:buNone/>
              <a:defRPr/>
            </a:lvl3pPr>
            <a:lvl4pPr marL="787400" indent="0">
              <a:buFontTx/>
              <a:buNone/>
              <a:defRPr/>
            </a:lvl4pPr>
            <a:lvl5pPr marL="1041400" indent="0">
              <a:buFontTx/>
              <a:buNone/>
              <a:defRPr/>
            </a:lvl5pPr>
          </a:lstStyle>
          <a:p>
            <a:pPr lvl="0"/>
            <a:r>
              <a:rPr lang="en-US" noProof="0" dirty="0" err="1" smtClean="0"/>
              <a:t>Manchet</a:t>
            </a:r>
            <a:endParaRPr lang="en-US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6000" y="943054"/>
            <a:ext cx="1104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8739396" y="61478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 smtClean="0"/>
              <a:t>17. september 2020</a:t>
            </a:r>
            <a:endParaRPr lang="da-DK" dirty="0"/>
          </a:p>
        </p:txBody>
      </p:sp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7804" y="6147899"/>
            <a:ext cx="809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7803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538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758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293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8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087" y="1922689"/>
            <a:ext cx="5376000" cy="3960055"/>
          </a:xfrm>
        </p:spPr>
        <p:txBody>
          <a:bodyPr/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922689"/>
            <a:ext cx="5447715" cy="3960055"/>
          </a:xfrm>
        </p:spPr>
        <p:txBody>
          <a:bodyPr/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000" y="943054"/>
            <a:ext cx="1104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0" name="Pladsholder til dato 12"/>
          <p:cNvSpPr>
            <a:spLocks noGrp="1"/>
          </p:cNvSpPr>
          <p:nvPr>
            <p:ph type="dt" sz="half" idx="10"/>
          </p:nvPr>
        </p:nvSpPr>
        <p:spPr>
          <a:xfrm>
            <a:off x="8739396" y="61478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 smtClean="0"/>
              <a:t>17. september 2020</a:t>
            </a:r>
            <a:endParaRPr lang="da-DK" dirty="0"/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7804" y="6147899"/>
            <a:ext cx="809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6541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da-DK" noProof="0" smtClean="0"/>
              <a:t>17. september 2020</a:t>
            </a:r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Janet Johannessen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796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81465" y="2858191"/>
            <a:ext cx="5376000" cy="3024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37849" y="2858191"/>
            <a:ext cx="5376000" cy="3024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6000" y="943054"/>
            <a:ext cx="1104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587428" y="1922762"/>
            <a:ext cx="5376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235456" y="1922688"/>
            <a:ext cx="5376000" cy="822961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 smtClean="0"/>
              <a:t>Klik for at redigere</a:t>
            </a:r>
            <a:endParaRPr lang="en-US" dirty="0" smtClean="0"/>
          </a:p>
        </p:txBody>
      </p:sp>
      <p:sp>
        <p:nvSpPr>
          <p:cNvPr id="16" name="Pladsholder til dato 12"/>
          <p:cNvSpPr>
            <a:spLocks noGrp="1"/>
          </p:cNvSpPr>
          <p:nvPr>
            <p:ph type="dt" sz="half" idx="12"/>
          </p:nvPr>
        </p:nvSpPr>
        <p:spPr>
          <a:xfrm>
            <a:off x="8739396" y="61478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da-DK" smtClean="0"/>
              <a:t>17. september 2020</a:t>
            </a:r>
            <a:endParaRPr lang="da-DK" dirty="0"/>
          </a:p>
        </p:txBody>
      </p:sp>
      <p:sp>
        <p:nvSpPr>
          <p:cNvPr id="17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7804" y="6147899"/>
            <a:ext cx="809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1895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5" y="262416"/>
            <a:ext cx="1305693" cy="486371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550943" y="328756"/>
            <a:ext cx="9065059" cy="417532"/>
          </a:xfrm>
          <a:custGeom>
            <a:avLst/>
            <a:gdLst>
              <a:gd name="connsiteX0" fmla="*/ 0 w 6696222"/>
              <a:gd name="connsiteY0" fmla="*/ 0 h 417532"/>
              <a:gd name="connsiteX1" fmla="*/ 6696222 w 6696222"/>
              <a:gd name="connsiteY1" fmla="*/ 0 h 417532"/>
              <a:gd name="connsiteX2" fmla="*/ 6696222 w 6696222"/>
              <a:gd name="connsiteY2" fmla="*/ 417532 h 417532"/>
              <a:gd name="connsiteX3" fmla="*/ 0 w 6696222"/>
              <a:gd name="connsiteY3" fmla="*/ 417532 h 417532"/>
              <a:gd name="connsiteX4" fmla="*/ 0 w 6696222"/>
              <a:gd name="connsiteY4" fmla="*/ 0 h 417532"/>
              <a:gd name="connsiteX0" fmla="*/ 133643 w 6829865"/>
              <a:gd name="connsiteY0" fmla="*/ 0 h 424566"/>
              <a:gd name="connsiteX1" fmla="*/ 6829865 w 6829865"/>
              <a:gd name="connsiteY1" fmla="*/ 0 h 424566"/>
              <a:gd name="connsiteX2" fmla="*/ 6829865 w 6829865"/>
              <a:gd name="connsiteY2" fmla="*/ 417532 h 424566"/>
              <a:gd name="connsiteX3" fmla="*/ 0 w 6829865"/>
              <a:gd name="connsiteY3" fmla="*/ 424566 h 424566"/>
              <a:gd name="connsiteX4" fmla="*/ 133643 w 6829865"/>
              <a:gd name="connsiteY4" fmla="*/ 0 h 424566"/>
              <a:gd name="connsiteX0" fmla="*/ 140716 w 6836938"/>
              <a:gd name="connsiteY0" fmla="*/ 0 h 417532"/>
              <a:gd name="connsiteX1" fmla="*/ 6836938 w 6836938"/>
              <a:gd name="connsiteY1" fmla="*/ 0 h 417532"/>
              <a:gd name="connsiteX2" fmla="*/ 6836938 w 6836938"/>
              <a:gd name="connsiteY2" fmla="*/ 417532 h 417532"/>
              <a:gd name="connsiteX3" fmla="*/ 0 w 6836938"/>
              <a:gd name="connsiteY3" fmla="*/ 417532 h 417532"/>
              <a:gd name="connsiteX4" fmla="*/ 140716 w 6836938"/>
              <a:gd name="connsiteY4" fmla="*/ 0 h 41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6938" h="417532">
                <a:moveTo>
                  <a:pt x="140716" y="0"/>
                </a:moveTo>
                <a:lnTo>
                  <a:pt x="6836938" y="0"/>
                </a:lnTo>
                <a:lnTo>
                  <a:pt x="6836938" y="417532"/>
                </a:lnTo>
                <a:lnTo>
                  <a:pt x="0" y="417532"/>
                </a:lnTo>
                <a:lnTo>
                  <a:pt x="1407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7" name="Rektangel 6"/>
          <p:cNvSpPr/>
          <p:nvPr userDrawn="1"/>
        </p:nvSpPr>
        <p:spPr>
          <a:xfrm>
            <a:off x="576000" y="3340468"/>
            <a:ext cx="11040000" cy="3193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9398" y="3478426"/>
            <a:ext cx="10353207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 smtClean="0"/>
              <a:t>Klik for at redigere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1780133"/>
            <a:ext cx="10363200" cy="1441320"/>
          </a:xfrm>
        </p:spPr>
        <p:txBody>
          <a:bodyPr anchor="b" anchorCtr="0">
            <a:normAutofit/>
          </a:bodyPr>
          <a:lstStyle>
            <a:lvl1pPr algn="r"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noProof="0" dirty="0" smtClean="0"/>
              <a:t>Klik for at redigere</a:t>
            </a:r>
            <a:endParaRPr lang="en-US" dirty="0"/>
          </a:p>
        </p:txBody>
      </p:sp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926364" y="5732886"/>
            <a:ext cx="1034328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sp>
        <p:nvSpPr>
          <p:cNvPr id="15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925918" y="5963476"/>
            <a:ext cx="10343733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17. september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251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583095" y="2297928"/>
            <a:ext cx="4194783" cy="35850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095" y="1735853"/>
            <a:ext cx="4194783" cy="363681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400" i="1"/>
            </a:lvl1pPr>
            <a:lvl2pPr marL="255588" indent="0">
              <a:buFontTx/>
              <a:buNone/>
              <a:defRPr/>
            </a:lvl2pPr>
            <a:lvl3pPr marL="547688" indent="0">
              <a:buFontTx/>
              <a:buNone/>
              <a:defRPr/>
            </a:lvl3pPr>
            <a:lvl4pPr marL="787400" indent="0">
              <a:buFontTx/>
              <a:buNone/>
              <a:defRPr/>
            </a:lvl4pPr>
            <a:lvl5pPr marL="1041400" indent="0">
              <a:buFontTx/>
              <a:buNone/>
              <a:defRPr/>
            </a:lvl5pPr>
          </a:lstStyle>
          <a:p>
            <a:pPr lvl="0"/>
            <a:r>
              <a:rPr lang="da-DK" dirty="0" smtClean="0"/>
              <a:t>Manchet</a:t>
            </a:r>
            <a:endParaRPr lang="da-DK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47671"/>
            <a:ext cx="6425716" cy="4936297"/>
          </a:xfrm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 smtClean="0"/>
              <a:t>Klik på ikonet for at tilføje et billede</a:t>
            </a:r>
            <a:endParaRPr lang="en-US" noProof="0" dirty="0"/>
          </a:p>
        </p:txBody>
      </p:sp>
      <p:sp>
        <p:nvSpPr>
          <p:cNvPr id="16" name="Pladsholder til dato 12"/>
          <p:cNvSpPr>
            <a:spLocks noGrp="1"/>
          </p:cNvSpPr>
          <p:nvPr>
            <p:ph type="dt" sz="half" idx="12"/>
          </p:nvPr>
        </p:nvSpPr>
        <p:spPr>
          <a:xfrm>
            <a:off x="8739396" y="61478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 smtClean="0"/>
              <a:t>17. september 2020</a:t>
            </a:r>
            <a:endParaRPr lang="da-DK" dirty="0"/>
          </a:p>
        </p:txBody>
      </p:sp>
      <p:sp>
        <p:nvSpPr>
          <p:cNvPr id="17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7804" y="6147899"/>
            <a:ext cx="809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3096" y="943054"/>
            <a:ext cx="4198288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200" baseline="0"/>
            </a:lvl1pPr>
          </a:lstStyle>
          <a:p>
            <a:pPr lvl="0"/>
            <a:r>
              <a:rPr lang="da-DK" noProof="0" dirty="0" smtClean="0"/>
              <a:t>Rediger tekst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547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7421217" y="2297928"/>
            <a:ext cx="4194783" cy="35850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421216" y="943053"/>
            <a:ext cx="4198288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3200"/>
            </a:lvl1pPr>
          </a:lstStyle>
          <a:p>
            <a:pPr lvl="0"/>
            <a:r>
              <a:rPr lang="da-DK" noProof="0" dirty="0" smtClean="0"/>
              <a:t>Rediger tekst</a:t>
            </a:r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421217" y="1735853"/>
            <a:ext cx="4194783" cy="363681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400" i="1"/>
            </a:lvl1pPr>
            <a:lvl2pPr marL="255588" indent="0">
              <a:buFontTx/>
              <a:buNone/>
              <a:defRPr/>
            </a:lvl2pPr>
            <a:lvl3pPr marL="547688" indent="0">
              <a:buFontTx/>
              <a:buNone/>
              <a:defRPr/>
            </a:lvl3pPr>
            <a:lvl4pPr marL="787400" indent="0">
              <a:buFontTx/>
              <a:buNone/>
              <a:defRPr/>
            </a:lvl4pPr>
            <a:lvl5pPr marL="1041400" indent="0">
              <a:buFontTx/>
              <a:buNone/>
              <a:defRPr/>
            </a:lvl5pPr>
          </a:lstStyle>
          <a:p>
            <a:pPr lvl="0"/>
            <a:r>
              <a:rPr lang="da-DK" noProof="0" dirty="0" smtClean="0"/>
              <a:t>Manchet</a:t>
            </a:r>
            <a:endParaRPr lang="da-DK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71431" y="947671"/>
            <a:ext cx="6425716" cy="4936297"/>
          </a:xfrm>
          <a:solidFill>
            <a:schemeClr val="accent2"/>
          </a:solidFill>
        </p:spPr>
        <p:txBody>
          <a:bodyPr lIns="180000" tIns="180000" rIns="1800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 smtClean="0"/>
              <a:t>Klik for at redigere</a:t>
            </a:r>
            <a:endParaRPr lang="en-US" noProof="0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7804" y="6147899"/>
            <a:ext cx="809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sp>
        <p:nvSpPr>
          <p:cNvPr id="10" name="Pladsholder til dato 12"/>
          <p:cNvSpPr>
            <a:spLocks noGrp="1"/>
          </p:cNvSpPr>
          <p:nvPr>
            <p:ph type="dt" sz="half" idx="12"/>
          </p:nvPr>
        </p:nvSpPr>
        <p:spPr>
          <a:xfrm>
            <a:off x="8739396" y="61478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 smtClean="0"/>
              <a:t>17. september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347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943054"/>
            <a:ext cx="1104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noProof="0" dirty="0" smtClean="0"/>
              <a:t>Klik for at redigere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930923"/>
            <a:ext cx="110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 smtClean="0"/>
              <a:t>Klik for at redigere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258233"/>
            <a:ext cx="1305693" cy="486371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2550943" y="328756"/>
            <a:ext cx="9065059" cy="417532"/>
          </a:xfrm>
          <a:custGeom>
            <a:avLst/>
            <a:gdLst>
              <a:gd name="connsiteX0" fmla="*/ 0 w 6696222"/>
              <a:gd name="connsiteY0" fmla="*/ 0 h 417532"/>
              <a:gd name="connsiteX1" fmla="*/ 6696222 w 6696222"/>
              <a:gd name="connsiteY1" fmla="*/ 0 h 417532"/>
              <a:gd name="connsiteX2" fmla="*/ 6696222 w 6696222"/>
              <a:gd name="connsiteY2" fmla="*/ 417532 h 417532"/>
              <a:gd name="connsiteX3" fmla="*/ 0 w 6696222"/>
              <a:gd name="connsiteY3" fmla="*/ 417532 h 417532"/>
              <a:gd name="connsiteX4" fmla="*/ 0 w 6696222"/>
              <a:gd name="connsiteY4" fmla="*/ 0 h 417532"/>
              <a:gd name="connsiteX0" fmla="*/ 133643 w 6829865"/>
              <a:gd name="connsiteY0" fmla="*/ 0 h 424566"/>
              <a:gd name="connsiteX1" fmla="*/ 6829865 w 6829865"/>
              <a:gd name="connsiteY1" fmla="*/ 0 h 424566"/>
              <a:gd name="connsiteX2" fmla="*/ 6829865 w 6829865"/>
              <a:gd name="connsiteY2" fmla="*/ 417532 h 424566"/>
              <a:gd name="connsiteX3" fmla="*/ 0 w 6829865"/>
              <a:gd name="connsiteY3" fmla="*/ 424566 h 424566"/>
              <a:gd name="connsiteX4" fmla="*/ 133643 w 6829865"/>
              <a:gd name="connsiteY4" fmla="*/ 0 h 424566"/>
              <a:gd name="connsiteX0" fmla="*/ 140716 w 6836938"/>
              <a:gd name="connsiteY0" fmla="*/ 0 h 417532"/>
              <a:gd name="connsiteX1" fmla="*/ 6836938 w 6836938"/>
              <a:gd name="connsiteY1" fmla="*/ 0 h 417532"/>
              <a:gd name="connsiteX2" fmla="*/ 6836938 w 6836938"/>
              <a:gd name="connsiteY2" fmla="*/ 417532 h 417532"/>
              <a:gd name="connsiteX3" fmla="*/ 0 w 6836938"/>
              <a:gd name="connsiteY3" fmla="*/ 417532 h 417532"/>
              <a:gd name="connsiteX4" fmla="*/ 140716 w 6836938"/>
              <a:gd name="connsiteY4" fmla="*/ 0 h 41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6938" h="417532">
                <a:moveTo>
                  <a:pt x="140716" y="0"/>
                </a:moveTo>
                <a:lnTo>
                  <a:pt x="6836938" y="0"/>
                </a:lnTo>
                <a:lnTo>
                  <a:pt x="6836938" y="417532"/>
                </a:lnTo>
                <a:lnTo>
                  <a:pt x="0" y="417532"/>
                </a:lnTo>
                <a:lnTo>
                  <a:pt x="1407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ktangel 6"/>
          <p:cNvSpPr/>
          <p:nvPr userDrawn="1"/>
        </p:nvSpPr>
        <p:spPr>
          <a:xfrm>
            <a:off x="576000" y="6126481"/>
            <a:ext cx="11040000" cy="407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8739396" y="61478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da-DK" noProof="0" smtClean="0"/>
              <a:t>17. september 2020</a:t>
            </a:r>
            <a:endParaRPr lang="da-DK" noProof="0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7804" y="6147899"/>
            <a:ext cx="809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Janet Johannessen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720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7688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25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7113" indent="-239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8888" indent="-217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F257-D3C5-4A31-9D70-9DB7FB51C4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87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17. september 2020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Janet Johannessen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ADF56-8AE4-4924-91CD-9B46796E6E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6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19398" y="4248150"/>
            <a:ext cx="10353207" cy="886038"/>
          </a:xfrm>
        </p:spPr>
        <p:txBody>
          <a:bodyPr/>
          <a:lstStyle/>
          <a:p>
            <a:pPr algn="ctr"/>
            <a:r>
              <a:rPr lang="da-DK" dirty="0"/>
              <a:t>Sikkerhed for patienter og sundhedspersonale under COVID-19</a:t>
            </a:r>
          </a:p>
          <a:p>
            <a:pPr algn="ctr"/>
            <a:endParaRPr lang="da-DK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1" y="1920810"/>
            <a:ext cx="10363200" cy="1441320"/>
          </a:xfrm>
        </p:spPr>
        <p:txBody>
          <a:bodyPr>
            <a:normAutofit/>
          </a:bodyPr>
          <a:lstStyle/>
          <a:p>
            <a:r>
              <a:rPr lang="da-DK" dirty="0"/>
              <a:t>Utilsigtede hændelser relateret til COVID-19</a:t>
            </a:r>
          </a:p>
        </p:txBody>
      </p:sp>
      <p:pic>
        <p:nvPicPr>
          <p:cNvPr id="4" name="Billede 3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87" y="5551944"/>
            <a:ext cx="2090172" cy="8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3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10153" y="819708"/>
            <a:ext cx="8280000" cy="594345"/>
          </a:xfrm>
        </p:spPr>
        <p:txBody>
          <a:bodyPr/>
          <a:lstStyle/>
          <a:p>
            <a:r>
              <a:rPr lang="da-DK" dirty="0"/>
              <a:t>Overordnede risikoområder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september 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Johannessen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ladsholder til indhold 5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frundet rektangel 1"/>
          <p:cNvSpPr/>
          <p:nvPr/>
        </p:nvSpPr>
        <p:spPr>
          <a:xfrm>
            <a:off x="790414" y="2278251"/>
            <a:ext cx="4510006" cy="20302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3600" b="1" dirty="0">
                <a:solidFill>
                  <a:prstClr val="black"/>
                </a:solidFill>
              </a:rPr>
              <a:t>Medicinering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6162306" y="2703758"/>
            <a:ext cx="5083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Dispensering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Administrering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493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10153" y="819708"/>
            <a:ext cx="8280000" cy="594345"/>
          </a:xfrm>
        </p:spPr>
        <p:txBody>
          <a:bodyPr/>
          <a:lstStyle/>
          <a:p>
            <a:r>
              <a:rPr lang="da-DK" dirty="0"/>
              <a:t>Overordnede risikoområder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september 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Johannessen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ladsholder til indhold 5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frundet rektangel 1"/>
          <p:cNvSpPr/>
          <p:nvPr/>
        </p:nvSpPr>
        <p:spPr>
          <a:xfrm>
            <a:off x="728419" y="2293749"/>
            <a:ext cx="4618495" cy="2820692"/>
          </a:xfrm>
          <a:prstGeom prst="roundRect">
            <a:avLst/>
          </a:prstGeom>
          <a:solidFill>
            <a:srgbClr val="C6A8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3600" b="1" dirty="0">
                <a:solidFill>
                  <a:prstClr val="black"/>
                </a:solidFill>
              </a:rPr>
              <a:t>Udlånt personale, nye COVID-afsnit og ændrede arbejdsgange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951349" y="3192652"/>
            <a:ext cx="4438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Arbejdsgange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Nye arbejdsopgaver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40347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september 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Johannessen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ladsholder til indhold 5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/>
          <p:cNvSpPr txBox="1"/>
          <p:nvPr/>
        </p:nvSpPr>
        <p:spPr>
          <a:xfrm>
            <a:off x="418454" y="799945"/>
            <a:ext cx="11165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1600" dirty="0"/>
          </a:p>
          <a:p>
            <a:pPr algn="ctr"/>
            <a:r>
              <a:rPr lang="da-DK" sz="3200" dirty="0"/>
              <a:t> </a:t>
            </a:r>
            <a:r>
              <a:rPr lang="da-DK" sz="3200" dirty="0" smtClean="0"/>
              <a:t>I kan læse mere i </a:t>
            </a:r>
            <a:r>
              <a:rPr lang="da-DK" sz="3200" dirty="0" err="1" smtClean="0"/>
              <a:t>vidensopsamlingen</a:t>
            </a:r>
            <a:r>
              <a:rPr lang="da-DK" sz="3200" dirty="0" smtClean="0"/>
              <a:t>:</a:t>
            </a:r>
          </a:p>
          <a:p>
            <a:pPr algn="ctr"/>
            <a:r>
              <a:rPr lang="da-DK" sz="3200" b="1" dirty="0" smtClean="0"/>
              <a:t>”Sikkerhed </a:t>
            </a:r>
            <a:r>
              <a:rPr lang="da-DK" sz="3200" b="1" dirty="0"/>
              <a:t>for sundhedspersonale er sikkerhed for </a:t>
            </a:r>
            <a:r>
              <a:rPr lang="da-DK" sz="3200" b="1" dirty="0" smtClean="0"/>
              <a:t>patienter”</a:t>
            </a:r>
          </a:p>
          <a:p>
            <a:pPr algn="ctr"/>
            <a:r>
              <a:rPr lang="da-DK" sz="3200" dirty="0" smtClean="0"/>
              <a:t>Som I finder på vores hjemmeside stps.dk </a:t>
            </a:r>
            <a:r>
              <a:rPr lang="da-DK" sz="3200" b="1" dirty="0" smtClean="0"/>
              <a:t> </a:t>
            </a:r>
            <a:endParaRPr lang="da-DK" sz="32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808" y="2831827"/>
            <a:ext cx="4379245" cy="31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410347" y="1611824"/>
            <a:ext cx="10781654" cy="4355023"/>
          </a:xfrm>
        </p:spPr>
        <p:txBody>
          <a:bodyPr>
            <a:normAutofit/>
          </a:bodyPr>
          <a:lstStyle/>
          <a:p>
            <a:pPr lvl="0"/>
            <a:r>
              <a:rPr lang="da-DK" sz="3200" dirty="0">
                <a:solidFill>
                  <a:prstClr val="black"/>
                </a:solidFill>
              </a:rPr>
              <a:t>Hvad er en utilsigtet hændelse?</a:t>
            </a:r>
          </a:p>
          <a:p>
            <a:pPr lvl="0"/>
            <a:r>
              <a:rPr lang="da-DK" sz="3200" dirty="0">
                <a:solidFill>
                  <a:prstClr val="black"/>
                </a:solidFill>
              </a:rPr>
              <a:t>Lokal og national </a:t>
            </a:r>
            <a:r>
              <a:rPr lang="da-DK" sz="3200" dirty="0" smtClean="0">
                <a:solidFill>
                  <a:prstClr val="black"/>
                </a:solidFill>
              </a:rPr>
              <a:t>læring</a:t>
            </a:r>
          </a:p>
          <a:p>
            <a:pPr lvl="0"/>
            <a:endParaRPr lang="da-DK" sz="3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a-DK" sz="3200" dirty="0" smtClean="0">
                <a:solidFill>
                  <a:prstClr val="black"/>
                </a:solidFill>
              </a:rPr>
              <a:t>Individorienteret		Systemorienteret</a:t>
            </a:r>
          </a:p>
          <a:p>
            <a:pPr marL="0" lvl="0" indent="0">
              <a:buNone/>
            </a:pPr>
            <a:r>
              <a:rPr lang="da-DK" sz="3200" dirty="0" smtClean="0">
                <a:solidFill>
                  <a:prstClr val="black"/>
                </a:solidFill>
              </a:rPr>
              <a:t>Straf/skyld			Læring</a:t>
            </a:r>
          </a:p>
          <a:p>
            <a:pPr lvl="0"/>
            <a:endParaRPr lang="da-DK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771200" y="6119907"/>
            <a:ext cx="2844800" cy="365125"/>
          </a:xfrm>
        </p:spPr>
        <p:txBody>
          <a:bodyPr/>
          <a:lstStyle/>
          <a:p>
            <a:r>
              <a:rPr lang="da-DK" smtClean="0"/>
              <a:t>17. september 2020</a:t>
            </a:r>
            <a:endParaRPr lang="da-DK" dirty="0"/>
          </a:p>
        </p:txBody>
      </p:sp>
      <p:pic>
        <p:nvPicPr>
          <p:cNvPr id="5" name="Billede 4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024" y="5225373"/>
            <a:ext cx="2090172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sp>
        <p:nvSpPr>
          <p:cNvPr id="11" name="Højrepil 10"/>
          <p:cNvSpPr/>
          <p:nvPr/>
        </p:nvSpPr>
        <p:spPr>
          <a:xfrm>
            <a:off x="4471261" y="3494867"/>
            <a:ext cx="1503336" cy="29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/>
          <p:nvPr/>
        </p:nvSpPr>
        <p:spPr>
          <a:xfrm>
            <a:off x="3580108" y="3988324"/>
            <a:ext cx="2394489" cy="294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Multiplicer 2"/>
          <p:cNvSpPr/>
          <p:nvPr/>
        </p:nvSpPr>
        <p:spPr>
          <a:xfrm>
            <a:off x="1177871" y="2991173"/>
            <a:ext cx="2588217" cy="1890793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6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79854" y="4913003"/>
            <a:ext cx="8148885" cy="789419"/>
          </a:xfrm>
        </p:spPr>
        <p:txBody>
          <a:bodyPr>
            <a:noAutofit/>
          </a:bodyPr>
          <a:lstStyle/>
          <a:p>
            <a:r>
              <a:rPr lang="da-DK" sz="2800" dirty="0"/>
              <a:t>1. februar 2020 til 13. juli 2020 er rapporteret 1418 utilsigtede hændelser relateret til COVID-19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449" y="1230923"/>
            <a:ext cx="6840946" cy="3459342"/>
          </a:xfrm>
          <a:prstGeom prst="rect">
            <a:avLst/>
          </a:prstGeom>
        </p:spPr>
      </p:pic>
      <p:pic>
        <p:nvPicPr>
          <p:cNvPr id="6" name="Pladsholder til indhold 5" descr="WPSD 2020 Engli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2"/>
          <p:cNvSpPr txBox="1">
            <a:spLocks/>
          </p:cNvSpPr>
          <p:nvPr/>
        </p:nvSpPr>
        <p:spPr>
          <a:xfrm>
            <a:off x="2420298" y="613473"/>
            <a:ext cx="11040000" cy="789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a-DK" sz="3200" smtClean="0">
                <a:solidFill>
                  <a:prstClr val="black"/>
                </a:solidFill>
              </a:rPr>
              <a:t>Utilsigtede hændelser relateret til COVID-19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63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854" y="1043355"/>
            <a:ext cx="8168281" cy="490788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pic>
        <p:nvPicPr>
          <p:cNvPr id="7" name="Pladsholder til indhold 5" descr="WPSD 2020 Engli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1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september 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Johannessen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ladsholder til indhold 5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6 overordnede risikoområder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418454" y="2154265"/>
            <a:ext cx="11165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Udredning,</a:t>
            </a:r>
            <a:r>
              <a:rPr kumimoji="0" lang="da-DK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behandling og pleje under COVID-19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3200" baseline="0" dirty="0" smtClean="0">
                <a:solidFill>
                  <a:prstClr val="black"/>
                </a:solidFill>
                <a:latin typeface="Calibri"/>
              </a:rPr>
              <a:t>COVID-19</a:t>
            </a:r>
            <a:r>
              <a:rPr lang="da-DK" sz="3200" dirty="0" smtClean="0">
                <a:solidFill>
                  <a:prstClr val="black"/>
                </a:solidFill>
                <a:latin typeface="Calibri"/>
              </a:rPr>
              <a:t> test og prøvetagning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Smitterisiko</a:t>
            </a:r>
            <a:r>
              <a:rPr kumimoji="0" lang="da-DK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patienter og medarbejdere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3200" dirty="0" smtClean="0">
                <a:solidFill>
                  <a:prstClr val="black"/>
                </a:solidFill>
                <a:latin typeface="Calibri"/>
              </a:rPr>
              <a:t>Indlæggelse/udskrivelse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Medicinering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prstClr val="black"/>
                </a:solidFill>
              </a:rPr>
              <a:t>Udlånt personale, nye COVID-afsnit og ændrede arbejdsgange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10153" y="819708"/>
            <a:ext cx="8280000" cy="594345"/>
          </a:xfrm>
        </p:spPr>
        <p:txBody>
          <a:bodyPr/>
          <a:lstStyle/>
          <a:p>
            <a:r>
              <a:rPr lang="da-DK" dirty="0"/>
              <a:t>O</a:t>
            </a:r>
            <a:r>
              <a:rPr lang="da-DK" dirty="0" smtClean="0"/>
              <a:t>verordnede </a:t>
            </a:r>
            <a:r>
              <a:rPr lang="da-DK" dirty="0"/>
              <a:t>risikoområder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smtClean="0"/>
              <a:t>17. september 2020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noProof="0" smtClean="0"/>
              <a:t>Janet Johannessen</a:t>
            </a:r>
            <a:endParaRPr lang="da-DK" noProof="0" dirty="0"/>
          </a:p>
        </p:txBody>
      </p:sp>
      <p:pic>
        <p:nvPicPr>
          <p:cNvPr id="15" name="Pladsholder til indhold 5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frundet rektangel 1"/>
          <p:cNvSpPr/>
          <p:nvPr/>
        </p:nvSpPr>
        <p:spPr>
          <a:xfrm>
            <a:off x="759417" y="2154264"/>
            <a:ext cx="4200041" cy="2200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3600" b="1" dirty="0">
                <a:solidFill>
                  <a:prstClr val="black"/>
                </a:solidFill>
              </a:rPr>
              <a:t>Udredning, behandling og pleje under COVID-19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377910" y="2278053"/>
            <a:ext cx="702073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3200" b="1" dirty="0" smtClean="0"/>
              <a:t>Diagnosticering af andre sygdomme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3200" b="1" dirty="0" smtClean="0"/>
              <a:t>Telemedicin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3200" b="1" dirty="0" smtClean="0"/>
              <a:t>Aflyst, udskudt behandling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3200" b="1" dirty="0" smtClean="0"/>
              <a:t>Lejring og tryksår</a:t>
            </a:r>
          </a:p>
        </p:txBody>
      </p:sp>
    </p:spTree>
    <p:extLst>
      <p:ext uri="{BB962C8B-B14F-4D97-AF65-F5344CB8AC3E}">
        <p14:creationId xmlns:p14="http://schemas.microsoft.com/office/powerpoint/2010/main" val="34306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10153" y="819708"/>
            <a:ext cx="8280000" cy="594345"/>
          </a:xfrm>
        </p:spPr>
        <p:txBody>
          <a:bodyPr/>
          <a:lstStyle/>
          <a:p>
            <a:r>
              <a:rPr lang="da-DK" dirty="0"/>
              <a:t>Overordnede risikoområder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september 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Johannessen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ladsholder til indhold 5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frundet rektangel 1"/>
          <p:cNvSpPr/>
          <p:nvPr/>
        </p:nvSpPr>
        <p:spPr>
          <a:xfrm>
            <a:off x="1038386" y="2076773"/>
            <a:ext cx="4060556" cy="2123268"/>
          </a:xfrm>
          <a:prstGeom prst="roundRect">
            <a:avLst/>
          </a:prstGeom>
          <a:solidFill>
            <a:srgbClr val="FF6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3600" b="1" dirty="0">
                <a:solidFill>
                  <a:prstClr val="black"/>
                </a:solidFill>
              </a:rPr>
              <a:t>COVID-19-test og prøvetagning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624236" y="2409820"/>
            <a:ext cx="6230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b="1" dirty="0" smtClean="0"/>
              <a:t>Omfang af testning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b="1" dirty="0" smtClean="0"/>
              <a:t>Afventning af testsvar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b="1" dirty="0" smtClean="0"/>
              <a:t>Krav om negativt testsvar</a:t>
            </a:r>
          </a:p>
        </p:txBody>
      </p:sp>
    </p:spTree>
    <p:extLst>
      <p:ext uri="{BB962C8B-B14F-4D97-AF65-F5344CB8AC3E}">
        <p14:creationId xmlns:p14="http://schemas.microsoft.com/office/powerpoint/2010/main" val="4766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10153" y="819708"/>
            <a:ext cx="8280000" cy="594345"/>
          </a:xfrm>
        </p:spPr>
        <p:txBody>
          <a:bodyPr/>
          <a:lstStyle/>
          <a:p>
            <a:r>
              <a:rPr lang="da-DK" dirty="0"/>
              <a:t>Overordnede risikoområder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september 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Johannessen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ladsholder til indhold 5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frundet rektangel 1"/>
          <p:cNvSpPr/>
          <p:nvPr/>
        </p:nvSpPr>
        <p:spPr>
          <a:xfrm>
            <a:off x="607804" y="2216258"/>
            <a:ext cx="4522135" cy="1999281"/>
          </a:xfrm>
          <a:prstGeom prst="roundRect">
            <a:avLst/>
          </a:prstGeom>
          <a:solidFill>
            <a:srgbClr val="8D4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3600" b="1" dirty="0">
                <a:solidFill>
                  <a:prstClr val="black"/>
                </a:solidFill>
              </a:rPr>
              <a:t>Smitterisiko for patienter og medarbejdere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129939" y="2216258"/>
            <a:ext cx="6907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Kommunikation og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Falsk negativ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Anvendelse af værnemidler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Karantæne-, afstands og besøgsregler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42406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10153" y="819708"/>
            <a:ext cx="8280000" cy="594345"/>
          </a:xfrm>
        </p:spPr>
        <p:txBody>
          <a:bodyPr/>
          <a:lstStyle/>
          <a:p>
            <a:r>
              <a:rPr lang="da-DK" dirty="0"/>
              <a:t>Overordnede risikoområder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17. september 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Janet Johannessen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ladsholder til indhold 5" descr="WPSD 2020 Englis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08" y="5283899"/>
            <a:ext cx="2091314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frundet rektangel 1"/>
          <p:cNvSpPr/>
          <p:nvPr/>
        </p:nvSpPr>
        <p:spPr>
          <a:xfrm>
            <a:off x="976393" y="2557220"/>
            <a:ext cx="4525505" cy="19992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a-DK" sz="3600" b="1" dirty="0">
                <a:solidFill>
                  <a:prstClr val="black"/>
                </a:solidFill>
              </a:rPr>
              <a:t>Indlæggelse/</a:t>
            </a:r>
          </a:p>
          <a:p>
            <a:pPr lvl="0" algn="ctr">
              <a:defRPr/>
            </a:pPr>
            <a:r>
              <a:rPr lang="da-DK" sz="3600" b="1" dirty="0">
                <a:solidFill>
                  <a:prstClr val="black"/>
                </a:solidFill>
              </a:rPr>
              <a:t>udskrivelse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858359" y="2772031"/>
            <a:ext cx="5145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Indlæggelse og visitation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Udskrivelse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b="1" dirty="0" smtClean="0"/>
              <a:t>Besøgsrestriktioner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35038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_STPS">
  <a:themeElements>
    <a:clrScheme name="STPS Farvetema">
      <a:dk1>
        <a:sysClr val="windowText" lastClr="000000"/>
      </a:dk1>
      <a:lt1>
        <a:sysClr val="window" lastClr="FFFFFF"/>
      </a:lt1>
      <a:dk2>
        <a:srgbClr val="000000"/>
      </a:dk2>
      <a:lt2>
        <a:srgbClr val="9ACAA5"/>
      </a:lt2>
      <a:accent1>
        <a:srgbClr val="6E9DB8"/>
      </a:accent1>
      <a:accent2>
        <a:srgbClr val="00456A"/>
      </a:accent2>
      <a:accent3>
        <a:srgbClr val="BFD730"/>
      </a:accent3>
      <a:accent4>
        <a:srgbClr val="5F9E45"/>
      </a:accent4>
      <a:accent5>
        <a:srgbClr val="D3DCE5"/>
      </a:accent5>
      <a:accent6>
        <a:srgbClr val="A6AFBA"/>
      </a:accent6>
      <a:hlink>
        <a:srgbClr val="000000"/>
      </a:hlink>
      <a:folHlink>
        <a:srgbClr val="748293"/>
      </a:folHlink>
    </a:clrScheme>
    <a:fontScheme name="Office-t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S Standard" id="{9EBED60C-36C5-41E4-87C4-71CD526FC3B4}" vid="{54558D2C-7A44-4E04-AE90-FF2D294D62B8}"/>
    </a:ext>
  </a:extLst>
</a:theme>
</file>

<file path=ppt/theme/theme2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268</Words>
  <Application>Microsoft Office PowerPoint</Application>
  <PresentationFormat>Widescreen</PresentationFormat>
  <Paragraphs>86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PP_STPS</vt:lpstr>
      <vt:lpstr>1_Brugerdefineret design</vt:lpstr>
      <vt:lpstr>Brugerdefineret design</vt:lpstr>
      <vt:lpstr>Utilsigtede hændelser relateret til COVID-19</vt:lpstr>
      <vt:lpstr>PowerPoint-præsentation</vt:lpstr>
      <vt:lpstr>1. februar 2020 til 13. juli 2020 er rapporteret 1418 utilsigtede hændelser relateret til COVID-19</vt:lpstr>
      <vt:lpstr>PowerPoint-præsentation</vt:lpstr>
      <vt:lpstr>6 overordnede risikoområder</vt:lpstr>
      <vt:lpstr>Overordnede risikoområder</vt:lpstr>
      <vt:lpstr>Overordnede risikoområder</vt:lpstr>
      <vt:lpstr>Overordnede risikoområder</vt:lpstr>
      <vt:lpstr>Overordnede risikoområder</vt:lpstr>
      <vt:lpstr>Overordnede risikoområder</vt:lpstr>
      <vt:lpstr>Overordnede risikoområder</vt:lpstr>
      <vt:lpstr>PowerPoint-præsentation</vt:lpstr>
    </vt:vector>
  </TitlesOfParts>
  <Company>Sundhedsdatastyrelsen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Emma Liv Nielsen</dc:creator>
  <cp:lastModifiedBy>Janet Johannessen</cp:lastModifiedBy>
  <cp:revision>28</cp:revision>
  <dcterms:created xsi:type="dcterms:W3CDTF">2019-03-13T13:13:54Z</dcterms:created>
  <dcterms:modified xsi:type="dcterms:W3CDTF">2020-09-15T12:35:31Z</dcterms:modified>
</cp:coreProperties>
</file>